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900725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F25B5"/>
    <a:srgbClr val="6BE3FA"/>
    <a:srgbClr val="F5BE33"/>
    <a:srgbClr val="000000"/>
    <a:srgbClr val="EEE6D5"/>
    <a:srgbClr val="0D044B"/>
    <a:srgbClr val="11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 snapToGrid="0" snapToObjects="1">
      <p:cViewPr>
        <p:scale>
          <a:sx n="33" d="100"/>
          <a:sy n="33" d="100"/>
        </p:scale>
        <p:origin x="408" y="176"/>
      </p:cViewPr>
      <p:guideLst>
        <p:guide orient="horz" pos="10368"/>
        <p:guide pos="138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555" y="10226042"/>
            <a:ext cx="37315616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5109" y="18653760"/>
            <a:ext cx="30730508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83942" y="8435343"/>
            <a:ext cx="35555017" cy="179763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3661" y="8435343"/>
            <a:ext cx="105948605" cy="179763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855" y="21153122"/>
            <a:ext cx="37315616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855" y="13952225"/>
            <a:ext cx="37315616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3658" y="49156623"/>
            <a:ext cx="70751808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87148" y="49156623"/>
            <a:ext cx="70751813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036" y="1318262"/>
            <a:ext cx="3951065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037" y="7368543"/>
            <a:ext cx="19397111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037" y="10439401"/>
            <a:ext cx="19397111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00961" y="7368543"/>
            <a:ext cx="1940473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00961" y="10439401"/>
            <a:ext cx="1940473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040" y="1310640"/>
            <a:ext cx="14443036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964" y="1310643"/>
            <a:ext cx="24541725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040" y="6888483"/>
            <a:ext cx="14443036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4850" y="23042881"/>
            <a:ext cx="26340435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4850" y="2941320"/>
            <a:ext cx="26340435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4850" y="25763223"/>
            <a:ext cx="26340435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5036" y="1318262"/>
            <a:ext cx="39510653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036" y="7680963"/>
            <a:ext cx="39510653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036" y="30510482"/>
            <a:ext cx="10243503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B678E-6E2A-9941-81F4-6A3863ECFA16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9415" y="30510482"/>
            <a:ext cx="13901896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62186" y="30510482"/>
            <a:ext cx="10243503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667979" y="5013164"/>
            <a:ext cx="10303726" cy="120353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18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20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166" name="Picture 165" descr="Toron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59" y="346430"/>
            <a:ext cx="10793203" cy="3429000"/>
          </a:xfrm>
          <a:prstGeom prst="rect">
            <a:avLst/>
          </a:prstGeom>
          <a:ln>
            <a:noFill/>
          </a:ln>
        </p:spPr>
      </p:pic>
      <p:pic>
        <p:nvPicPr>
          <p:cNvPr id="164" name="Picture 163" descr="Toronto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9" y="346435"/>
            <a:ext cx="13112917" cy="3429000"/>
          </a:xfrm>
          <a:prstGeom prst="rect">
            <a:avLst/>
          </a:prstGeom>
          <a:ln>
            <a:noFill/>
          </a:ln>
        </p:spPr>
      </p:pic>
      <p:sp>
        <p:nvSpPr>
          <p:cNvPr id="160" name="Rectangle 159"/>
          <p:cNvSpPr/>
          <p:nvPr/>
        </p:nvSpPr>
        <p:spPr>
          <a:xfrm>
            <a:off x="691043" y="346435"/>
            <a:ext cx="21752086" cy="3420423"/>
          </a:xfrm>
          <a:prstGeom prst="rect">
            <a:avLst/>
          </a:prstGeom>
          <a:gradFill flip="none" rotWithShape="1">
            <a:gsLst>
              <a:gs pos="41000">
                <a:srgbClr val="0D044B"/>
              </a:gs>
              <a:gs pos="100000">
                <a:srgbClr val="0D044B">
                  <a:alpha val="0"/>
                </a:srgbClr>
              </a:gs>
            </a:gsLst>
            <a:lin ang="111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481" y="4130597"/>
            <a:ext cx="10294224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8" name="Rectangle 7"/>
          <p:cNvSpPr/>
          <p:nvPr/>
        </p:nvSpPr>
        <p:spPr>
          <a:xfrm>
            <a:off x="667979" y="17048489"/>
            <a:ext cx="10435237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79" y="17952273"/>
            <a:ext cx="10435237" cy="114871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Participants: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91 volunteers (22 expressing moral or religious food restrictions, 63 with no restrictions).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Task: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Computer mouse movements tracked as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Pps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chose whether to eat a particular food for a particular monetary amount, ranging from $0 up to $26.</a:t>
            </a: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endParaRPr lang="en-US" sz="1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Post-choice rating task: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Foods rated for moral uncleanness, liking, and disgust.</a:t>
            </a:r>
          </a:p>
          <a:p>
            <a:pPr>
              <a:tabLst>
                <a:tab pos="731838" algn="l"/>
              </a:tabLst>
            </a:pPr>
            <a:endParaRPr lang="en-US" sz="2000" b="1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Analyses: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choice - H1: 100% rejection for sacred values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RTs - H2: influence by $ 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Mouse-tracking: regression predicting heading at each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timept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t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to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estimate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when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variables influence decision value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   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H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(t) =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Moral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Money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3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Liking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4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Quantity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Permutation correction used to determine significant time periods</a:t>
            </a: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H3a: Early influence of $ = gradual inhibition of temptation</a:t>
            </a: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H3b: Late influence of $ = automatic rejection followed by temptation</a:t>
            </a: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06519" y="20786504"/>
            <a:ext cx="3865331" cy="2886368"/>
            <a:chOff x="16828694" y="9313170"/>
            <a:chExt cx="5184253" cy="4040838"/>
          </a:xfrm>
        </p:grpSpPr>
        <p:sp>
          <p:nvSpPr>
            <p:cNvPr id="30" name="Rectangle 29"/>
            <p:cNvSpPr/>
            <p:nvPr/>
          </p:nvSpPr>
          <p:spPr>
            <a:xfrm>
              <a:off x="16828694" y="9313170"/>
              <a:ext cx="5184253" cy="404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7142079" y="9727967"/>
              <a:ext cx="4576483" cy="3326698"/>
              <a:chOff x="334325" y="290814"/>
              <a:chExt cx="8475479" cy="6160923"/>
            </a:xfrm>
          </p:grpSpPr>
          <p:pic>
            <p:nvPicPr>
              <p:cNvPr id="26" name="Picture 25" descr="StartButt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300" y="5524637"/>
                <a:ext cx="1790700" cy="927100"/>
              </a:xfrm>
              <a:prstGeom prst="rect">
                <a:avLst/>
              </a:prstGeom>
            </p:spPr>
          </p:pic>
          <p:pic>
            <p:nvPicPr>
              <p:cNvPr id="27" name="Picture 26" descr="NoButt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25" y="290814"/>
                <a:ext cx="1714500" cy="914400"/>
              </a:xfrm>
              <a:prstGeom prst="rect">
                <a:avLst/>
              </a:prstGeom>
            </p:spPr>
          </p:pic>
          <p:pic>
            <p:nvPicPr>
              <p:cNvPr id="28" name="Picture 27" descr="YesButt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5304" y="290814"/>
                <a:ext cx="1714500" cy="914400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06917" y="12554061"/>
              <a:ext cx="406800" cy="581142"/>
            </a:xfrm>
            <a:prstGeom prst="rect">
              <a:avLst/>
            </a:prstGeom>
          </p:spPr>
        </p:pic>
        <p:pic>
          <p:nvPicPr>
            <p:cNvPr id="33" name="Picture 32" descr="HamSlices_3_0.5slice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3192" y="10683521"/>
              <a:ext cx="1584461" cy="164057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8875612" y="9798675"/>
              <a:ext cx="871269" cy="104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rial"/>
                  <a:cs typeface="Arial"/>
                </a:rPr>
                <a:t>$25</a:t>
              </a:r>
              <a:endParaRPr lang="en-US" sz="3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677481" y="12079034"/>
            <a:ext cx="10294223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GOALS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433841" y="4130597"/>
            <a:ext cx="31843723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433840" y="4960389"/>
            <a:ext cx="21201099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1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11433839" y="14603244"/>
            <a:ext cx="21201100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2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32826793" y="4960389"/>
            <a:ext cx="10431416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RESULT 4 – Individual Differences?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1435770" y="23044222"/>
            <a:ext cx="20980980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3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33117227" y="19165117"/>
            <a:ext cx="9930037" cy="45433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CA" sz="3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67979" y="346430"/>
            <a:ext cx="14093774" cy="3429005"/>
          </a:xfrm>
          <a:prstGeom prst="rect">
            <a:avLst/>
          </a:prstGeom>
          <a:gradFill flip="none" rotWithShape="1">
            <a:gsLst>
              <a:gs pos="30000">
                <a:srgbClr val="0D044B"/>
              </a:gs>
              <a:gs pos="74000">
                <a:srgbClr val="0D044B">
                  <a:alpha val="6000"/>
                </a:srgbClr>
              </a:gs>
            </a:gsLst>
            <a:lin ang="62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9183790" y="346435"/>
            <a:ext cx="14093774" cy="3429005"/>
          </a:xfrm>
          <a:prstGeom prst="rect">
            <a:avLst/>
          </a:prstGeom>
          <a:gradFill flip="none" rotWithShape="1">
            <a:gsLst>
              <a:gs pos="16000">
                <a:srgbClr val="0D044B"/>
              </a:gs>
              <a:gs pos="73000">
                <a:srgbClr val="0D044B">
                  <a:alpha val="0"/>
                </a:srgbClr>
              </a:gs>
            </a:gsLst>
            <a:lin ang="7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2101" y="346429"/>
            <a:ext cx="42575461" cy="3456000"/>
          </a:xfrm>
          <a:prstGeom prst="rect">
            <a:avLst/>
          </a:prstGeom>
          <a:gradFill flip="none" rotWithShape="1">
            <a:gsLst>
              <a:gs pos="60000">
                <a:srgbClr val="0D044B"/>
              </a:gs>
              <a:gs pos="100000">
                <a:srgbClr val="0D044B">
                  <a:alpha val="5000"/>
                </a:srgbClr>
              </a:gs>
              <a:gs pos="0">
                <a:srgbClr val="0D044B">
                  <a:alpha val="24000"/>
                </a:srgbClr>
              </a:gs>
              <a:gs pos="23000">
                <a:srgbClr val="0D044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Helvetica"/>
                <a:cs typeface="Helvetica"/>
              </a:rPr>
              <a:t>Title</a:t>
            </a:r>
          </a:p>
          <a:p>
            <a:pPr algn="ctr"/>
            <a:endParaRPr lang="en-US" sz="28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Author 1</a:t>
            </a:r>
            <a:r>
              <a:rPr lang="en-US" sz="54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, Author 2</a:t>
            </a:r>
            <a:r>
              <a:rPr lang="en-US" sz="54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, Author 3</a:t>
            </a:r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Department of Psychology, University of Toronto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r="75967"/>
          <a:stretch/>
        </p:blipFill>
        <p:spPr>
          <a:xfrm>
            <a:off x="38409050" y="-174007"/>
            <a:ext cx="3763859" cy="411480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 rotWithShape="1">
          <a:blip r:embed="rId9"/>
          <a:srcRect r="75967"/>
          <a:stretch/>
        </p:blipFill>
        <p:spPr>
          <a:xfrm>
            <a:off x="834880" y="-174007"/>
            <a:ext cx="3763859" cy="4114800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5666110" y="20402856"/>
            <a:ext cx="4724598" cy="3113723"/>
            <a:chOff x="28185975" y="13531910"/>
            <a:chExt cx="5127402" cy="4151631"/>
          </a:xfrm>
        </p:grpSpPr>
        <p:grpSp>
          <p:nvGrpSpPr>
            <p:cNvPr id="36" name="Group 35"/>
            <p:cNvGrpSpPr/>
            <p:nvPr/>
          </p:nvGrpSpPr>
          <p:grpSpPr>
            <a:xfrm>
              <a:off x="28185975" y="13531910"/>
              <a:ext cx="4459160" cy="4151631"/>
              <a:chOff x="2755901" y="2050517"/>
              <a:chExt cx="4791507" cy="4461052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0"/>
              <a:srcRect l="44579" t="21489" r="11990" b="26078"/>
              <a:stretch/>
            </p:blipFill>
            <p:spPr>
              <a:xfrm flipH="1">
                <a:off x="3230099" y="2050517"/>
                <a:ext cx="3140420" cy="4282103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4034316" y="5850139"/>
                <a:ext cx="3513092" cy="661430"/>
                <a:chOff x="3695700" y="5396342"/>
                <a:chExt cx="3513092" cy="66143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3695700" y="5396342"/>
                  <a:ext cx="3513092" cy="661430"/>
                  <a:chOff x="3695700" y="5396342"/>
                  <a:chExt cx="3513092" cy="661430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3695700" y="5567158"/>
                    <a:ext cx="276999" cy="2769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894038" y="5396342"/>
                    <a:ext cx="3314754" cy="6614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1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>
                  <a:off x="3771905" y="5656063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755901" y="3981590"/>
                <a:ext cx="4506654" cy="1270726"/>
                <a:chOff x="2984500" y="4547269"/>
                <a:chExt cx="4506654" cy="127072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2984500" y="4547269"/>
                  <a:ext cx="4506654" cy="1270726"/>
                  <a:chOff x="2984500" y="4547269"/>
                  <a:chExt cx="4506654" cy="1270726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2984500" y="4547269"/>
                    <a:ext cx="988199" cy="1107101"/>
                    <a:chOff x="2984500" y="4547269"/>
                    <a:chExt cx="988199" cy="1107101"/>
                  </a:xfrm>
                </p:grpSpPr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 flipH="1" flipV="1">
                      <a:off x="2984500" y="4547269"/>
                      <a:ext cx="762000" cy="85550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Oval 51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909275" y="5156565"/>
                    <a:ext cx="2581879" cy="6614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</a:t>
                    </a:r>
                    <a:r>
                      <a:rPr lang="en-US" sz="2400" dirty="0">
                        <a:latin typeface="Helvetica"/>
                        <a:cs typeface="Helvetica"/>
                      </a:rPr>
                      <a:t>3</a:t>
                    </a:r>
                    <a:r>
                      <a:rPr lang="en-US" sz="2400" dirty="0" smtClean="0">
                        <a:latin typeface="Helvetica"/>
                        <a:cs typeface="Helvetica"/>
                      </a:rPr>
                      <a:t>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3234233" y="2658225"/>
                <a:ext cx="2581879" cy="1108342"/>
                <a:chOff x="2240102" y="4546028"/>
                <a:chExt cx="2581879" cy="110834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2240102" y="4546028"/>
                  <a:ext cx="2581879" cy="1108342"/>
                  <a:chOff x="2240102" y="4546028"/>
                  <a:chExt cx="2581879" cy="110834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695700" y="5322691"/>
                    <a:ext cx="1126281" cy="331679"/>
                    <a:chOff x="3695700" y="5322691"/>
                    <a:chExt cx="1126281" cy="331679"/>
                  </a:xfrm>
                </p:grpSpPr>
                <p:cxnSp>
                  <p:nvCxnSpPr>
                    <p:cNvPr id="45" name="Straight Arrow Connector 44"/>
                    <p:cNvCxnSpPr>
                      <a:stCxn id="46" idx="6"/>
                    </p:cNvCxnSpPr>
                    <p:nvPr/>
                  </p:nvCxnSpPr>
                  <p:spPr>
                    <a:xfrm flipV="1">
                      <a:off x="3972698" y="5322691"/>
                      <a:ext cx="849283" cy="19318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240102" y="4546028"/>
                    <a:ext cx="2581879" cy="6614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60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29442790" y="1699178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29398472" y="16288966"/>
              <a:ext cx="3914905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Initial Choice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(1</a:t>
              </a:r>
              <a:r>
                <a:rPr lang="en-US" sz="1600" baseline="300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st</a:t>
              </a:r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 deviation from initial heading)</a:t>
              </a:r>
              <a:endParaRPr lang="en-US" sz="1600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32965564" y="32062258"/>
            <a:ext cx="1043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Helvetica"/>
                <a:cs typeface="Helvetica"/>
              </a:rPr>
              <a:t>Corresponding author: Cendri Hutcherson (</a:t>
            </a:r>
            <a:r>
              <a:rPr lang="en-US" sz="2400" i="1" dirty="0" err="1" smtClean="0">
                <a:latin typeface="Helvetica"/>
                <a:cs typeface="Helvetica"/>
              </a:rPr>
              <a:t>c.hutcherson@utoronto.ca</a:t>
            </a:r>
            <a:r>
              <a:rPr lang="en-US" sz="2400" i="1" dirty="0" smtClean="0">
                <a:latin typeface="Helvetica"/>
                <a:cs typeface="Helvetica"/>
              </a:rPr>
              <a:t>)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32965564" y="18260625"/>
            <a:ext cx="10435237" cy="628650"/>
          </a:xfrm>
          <a:prstGeom prst="rect">
            <a:avLst/>
          </a:prstGeom>
          <a:solidFill>
            <a:srgbClr val="0D044B"/>
          </a:solidFill>
          <a:ln>
            <a:solidFill>
              <a:srgbClr val="0D04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32961743" y="27354848"/>
            <a:ext cx="10435237" cy="628650"/>
          </a:xfrm>
          <a:prstGeom prst="rect">
            <a:avLst/>
          </a:prstGeom>
          <a:solidFill>
            <a:srgbClr val="0D044B"/>
          </a:solidFill>
          <a:ln>
            <a:solidFill>
              <a:srgbClr val="0D04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11435770" y="13265761"/>
            <a:ext cx="21048589" cy="827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Caption for Result 1 describing in abbreviated form the results displayed in figures.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11368161" y="21721754"/>
            <a:ext cx="21048589" cy="827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Caption for Result 2 describing in abbreviated form the results displayed in figures.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935931" y="24129577"/>
            <a:ext cx="0" cy="84713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11435770" y="24144720"/>
            <a:ext cx="9807447" cy="12163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Sub-result 1 for Major Result 3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2609303" y="24129577"/>
            <a:ext cx="9807447" cy="12163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Sub-result 2 for Major Result 3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2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Helvetica"/>
            <a:cs typeface="Helvetic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372</Words>
  <Application>Microsoft Macintosh PowerPoint</Application>
  <PresentationFormat>Custom</PresentationFormat>
  <Paragraphs>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Helvetica</vt:lpstr>
      <vt:lpstr>Lucida Grande</vt:lpstr>
      <vt:lpstr>Wingdings</vt:lpstr>
      <vt:lpstr>Office Theme</vt:lpstr>
      <vt:lpstr>PowerPoint Presentation</vt:lpstr>
    </vt:vector>
  </TitlesOfParts>
  <Company>Stanford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Cendri Hutcherson</dc:creator>
  <cp:lastModifiedBy>Daniel Wilson</cp:lastModifiedBy>
  <cp:revision>162</cp:revision>
  <dcterms:created xsi:type="dcterms:W3CDTF">2016-08-20T23:58:02Z</dcterms:created>
  <dcterms:modified xsi:type="dcterms:W3CDTF">2017-10-01T14:43:00Z</dcterms:modified>
</cp:coreProperties>
</file>